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1" r:id="rId6"/>
    <p:sldId id="259" r:id="rId7"/>
    <p:sldId id="260" r:id="rId8"/>
    <p:sldId id="262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794F30-6AEB-9C47-82B5-556B971740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A813C78-3F9B-0C42-8966-A706AA7D30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4E13FFB-38EF-654A-BD05-27D03C67A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0D6712-1F86-8E4C-91DA-1D2D3148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64CD4A-AD76-9847-9D05-B4D5E2596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7598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73A116-1072-2E48-A514-0CEEC9EB6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9717097-A340-8842-8A82-161E51D63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50683DF-B047-7849-AA5D-61ED55CF6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8E82E1-8EE3-AD48-A3BB-C4D54B919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4DAACB8-0F4B-854C-BA5B-3DE5AD4E7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069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DF0C4FF-3E4F-3A4E-B495-2C4D1C0D93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D4367AB-7022-5F42-9479-B67EDFA0A1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44E336E-F868-1E47-8A2D-F56B48122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9F64C2-0850-E648-A2FA-A1B189D06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38432A-3ED0-134B-B8E7-0E927C190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15249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78BF76-E5BB-5847-9022-AA17A1723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590915-11CA-8E49-80F0-2BE0567E0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A2981F-129D-A449-A436-3BB73CD2A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A9890D-BE26-8043-ACF7-82ECF01B3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B41BAC-1AAC-9241-9C73-C9D2102A1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2283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1E1148-BD77-F847-941C-2F92874E5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FE674C1-C576-2A41-A2D0-E56B8F96EF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15217A-0016-1049-9E8D-DB768C126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B41D13-3D20-4F43-B088-67FE4D95B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91729-70DC-5C48-8D0C-E25E0E082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4818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E8F952-2F93-094F-A23E-A0740C1A1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665AF-2E9B-5E48-ADF1-9C79C0098E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1D287D3-E49C-524C-BB6A-3A0919CB22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14AE351-41E7-A149-8A94-763A1120C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9DBD909-18D5-174B-B444-13DFCDF67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9D781EA-3A2F-5E47-81F6-622F527CF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4865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C78D96-AA94-A241-8C07-8D8E4DDDE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0ED9F6-A4D9-8D42-9627-BEC43BC9F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DBD5F7D-7BBB-0F43-AC1E-073C495D19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847FE1-2CC0-9545-8CD5-A5600731D6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B36CE2-E9FD-0F4A-B8B7-A0E6CD2991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36D8095-4B42-8D49-9CFF-BEB65EC7A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B6CFF58-FB0F-F642-BA91-28E38FB3A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2EF3DB5-6E1C-204E-B35F-348C5A7AC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9868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A1E1A3-F464-E84F-8FC8-88E7FBBC3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B06D318-3933-D140-A409-92BEDCC36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63A726D-3867-1740-8E44-67516B518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790D575-3317-DC45-A3F2-AC44ED8D1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7414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1F6DA97-F61B-2B41-B574-4FB69700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7405A54-C411-3B47-834F-549359ED3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58FCD99-A072-644A-BBBE-A28A2D800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1223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C90A81-E581-1644-8198-23150B8F6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F13E9-DDF7-A345-861A-9B14D1CC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26B3ED4-EA5C-5E4F-BE69-DA5CB6F39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D7295FB-ED68-D544-95E4-2D6B0DB7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3A22EC7-B8B3-9045-AC51-8B4E13AF8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78681B4-E0D5-E046-8963-CA15728AD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167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340F5B-26DF-5841-BB06-EAB3ACD7F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9B8066F-7EB5-2148-9464-43CAA7F642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8041F58-DE04-6944-9325-5D319C13D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68275B-66B0-4D42-8F86-720C161F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AF8E1F3-91B8-D24E-AA45-4F4B1170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E483B62-783B-7040-963E-FE8E8AF87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4316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3471F51-94E9-214B-8778-B0353F593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7209ECC-32B9-D54E-BC23-880158CBC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709CAC-45C2-4143-8CA0-CB61B745D0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102B5F-9E7E-4343-8539-2FF6D72BAD3C}" type="datetimeFigureOut">
              <a:rPr lang="es-ES" smtClean="0"/>
              <a:t>07/01/2021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B5ABEBC-0466-A945-9B63-463A481F8E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72112F-EF55-034B-99EC-0ECDDF8D08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04B4B-E8A7-5340-87F1-652F7F29508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3929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loud.google.com/solutions/connecting-securely#socks-proxy-over-ssh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FB9FDC7-1BBC-F747-B01D-3E46AE5BDA72}"/>
              </a:ext>
            </a:extLst>
          </p:cNvPr>
          <p:cNvSpPr txBox="1"/>
          <p:nvPr/>
        </p:nvSpPr>
        <p:spPr>
          <a:xfrm>
            <a:off x="1519880" y="2471351"/>
            <a:ext cx="6867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/>
              <a:t>Utilizando Google Cloud para crear un </a:t>
            </a:r>
            <a:r>
              <a:rPr lang="es-ES" sz="3600" dirty="0" err="1"/>
              <a:t>cluster</a:t>
            </a:r>
            <a:r>
              <a:rPr lang="es-ES" sz="3600" dirty="0"/>
              <a:t> de </a:t>
            </a:r>
            <a:r>
              <a:rPr lang="es-ES" sz="3600" dirty="0" err="1"/>
              <a:t>Spark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374671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E3399E-B8A5-8D42-B965-C7D1BF90D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32549"/>
            <a:ext cx="10515600" cy="4351338"/>
          </a:xfrm>
        </p:spPr>
        <p:txBody>
          <a:bodyPr>
            <a:normAutofit/>
          </a:bodyPr>
          <a:lstStyle/>
          <a:p>
            <a:r>
              <a:rPr lang="es-ES" sz="2400" dirty="0"/>
              <a:t>En primer lugar nos tenemos que dar de alta en Google Cloud. </a:t>
            </a:r>
          </a:p>
          <a:p>
            <a:pPr lvl="1"/>
            <a:r>
              <a:rPr lang="es-ES" sz="2000" dirty="0"/>
              <a:t>Google Cloud pide una tarjeta de crédito, pero hay 300$ de crédito, y no empieza a facturar sin aviso</a:t>
            </a:r>
          </a:p>
          <a:p>
            <a:pPr lvl="1"/>
            <a:endParaRPr lang="es-ES" sz="2000" dirty="0"/>
          </a:p>
          <a:p>
            <a:pPr marL="0" indent="0">
              <a:buNone/>
            </a:pPr>
            <a:endParaRPr lang="es-ES" sz="2400" dirty="0"/>
          </a:p>
        </p:txBody>
      </p:sp>
      <p:pic>
        <p:nvPicPr>
          <p:cNvPr id="1026" name="Picture 2" descr="Resultado de imagen de dataproc">
            <a:extLst>
              <a:ext uri="{FF2B5EF4-FFF2-40B4-BE49-F238E27FC236}">
                <a16:creationId xmlns:a16="http://schemas.microsoft.com/office/drawing/2014/main" id="{112A06F8-66C8-1C4B-94C0-83F0A3AA6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999" y="2492719"/>
            <a:ext cx="2222423" cy="2222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2D9E4BB4-5C42-0E4C-8B26-5AE068CEF21A}"/>
              </a:ext>
            </a:extLst>
          </p:cNvPr>
          <p:cNvSpPr/>
          <p:nvPr/>
        </p:nvSpPr>
        <p:spPr>
          <a:xfrm>
            <a:off x="2508422" y="2492719"/>
            <a:ext cx="870611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prstClr val="black"/>
                </a:solidFill>
              </a:rPr>
              <a:t>Google </a:t>
            </a:r>
            <a:r>
              <a:rPr lang="es-ES" sz="2400" dirty="0" err="1">
                <a:solidFill>
                  <a:prstClr val="black"/>
                </a:solidFill>
              </a:rPr>
              <a:t>DataProc</a:t>
            </a:r>
            <a:r>
              <a:rPr lang="es-ES" sz="2400" dirty="0">
                <a:solidFill>
                  <a:prstClr val="black"/>
                </a:solidFill>
              </a:rPr>
              <a:t> es el producto de Google que nos permite generar maquinas virtuales e instancias de </a:t>
            </a:r>
            <a:r>
              <a:rPr lang="es-ES" sz="2400" dirty="0" err="1">
                <a:solidFill>
                  <a:prstClr val="black"/>
                </a:solidFill>
              </a:rPr>
              <a:t>hadoop</a:t>
            </a:r>
            <a:r>
              <a:rPr lang="es-ES" sz="2400" dirty="0">
                <a:solidFill>
                  <a:prstClr val="black"/>
                </a:solidFill>
              </a:rPr>
              <a:t> y </a:t>
            </a:r>
            <a:r>
              <a:rPr lang="es-ES" sz="2400" dirty="0" err="1">
                <a:solidFill>
                  <a:prstClr val="black"/>
                </a:solidFill>
              </a:rPr>
              <a:t>Spark</a:t>
            </a:r>
            <a:endParaRPr lang="es-ES" sz="2400" dirty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prstClr val="black"/>
                </a:solidFill>
              </a:rPr>
              <a:t>Además se incorporan las capacidades como </a:t>
            </a:r>
            <a:r>
              <a:rPr lang="es-ES" sz="2400" dirty="0" err="1">
                <a:solidFill>
                  <a:prstClr val="black"/>
                </a:solidFill>
              </a:rPr>
              <a:t>pySpark</a:t>
            </a:r>
            <a:r>
              <a:rPr lang="es-ES" sz="2400" dirty="0">
                <a:solidFill>
                  <a:prstClr val="black"/>
                </a:solidFill>
              </a:rPr>
              <a:t>, Anaconda y </a:t>
            </a:r>
            <a:r>
              <a:rPr lang="es-ES" sz="2400" dirty="0" err="1">
                <a:solidFill>
                  <a:prstClr val="black"/>
                </a:solidFill>
              </a:rPr>
              <a:t>Jupyter</a:t>
            </a:r>
            <a:r>
              <a:rPr lang="es-ES" sz="2400" dirty="0">
                <a:solidFill>
                  <a:prstClr val="black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prstClr val="black"/>
                </a:solidFill>
              </a:rPr>
              <a:t>Se proporcionan servicios de consola, servicio Web para gestión de recursos, y notebooks.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solidFill>
                <a:prstClr val="black"/>
              </a:solidFill>
            </a:endParaRPr>
          </a:p>
          <a:p>
            <a:pPr lvl="1"/>
            <a:r>
              <a:rPr lang="es-ES" dirty="0">
                <a:solidFill>
                  <a:prstClr val="black"/>
                </a:solidFill>
              </a:rPr>
              <a:t>https://</a:t>
            </a:r>
            <a:r>
              <a:rPr lang="es-ES" dirty="0" err="1">
                <a:solidFill>
                  <a:prstClr val="black"/>
                </a:solidFill>
              </a:rPr>
              <a:t>cloud.google.com</a:t>
            </a:r>
            <a:r>
              <a:rPr lang="es-ES" dirty="0">
                <a:solidFill>
                  <a:prstClr val="black"/>
                </a:solidFill>
              </a:rPr>
              <a:t>/</a:t>
            </a:r>
            <a:r>
              <a:rPr lang="es-ES" dirty="0" err="1">
                <a:solidFill>
                  <a:prstClr val="black"/>
                </a:solidFill>
              </a:rPr>
              <a:t>dataproc</a:t>
            </a:r>
            <a:r>
              <a:rPr lang="es-ES" dirty="0">
                <a:solidFill>
                  <a:prstClr val="black"/>
                </a:solidFill>
              </a:rPr>
              <a:t>/</a:t>
            </a:r>
            <a:r>
              <a:rPr lang="es-ES" dirty="0" err="1">
                <a:solidFill>
                  <a:prstClr val="black"/>
                </a:solidFill>
              </a:rPr>
              <a:t>docs</a:t>
            </a:r>
            <a:r>
              <a:rPr lang="es-ES" dirty="0">
                <a:solidFill>
                  <a:prstClr val="black"/>
                </a:solidFill>
              </a:rPr>
              <a:t>/</a:t>
            </a:r>
            <a:r>
              <a:rPr lang="es-ES" dirty="0" err="1">
                <a:solidFill>
                  <a:prstClr val="black"/>
                </a:solidFill>
              </a:rPr>
              <a:t>quickstarts?hl</a:t>
            </a:r>
            <a:r>
              <a:rPr lang="es-ES" dirty="0">
                <a:solidFill>
                  <a:prstClr val="black"/>
                </a:solidFill>
              </a:rPr>
              <a:t>=es</a:t>
            </a:r>
          </a:p>
        </p:txBody>
      </p:sp>
    </p:spTree>
    <p:extLst>
      <p:ext uri="{BB962C8B-B14F-4D97-AF65-F5344CB8AC3E}">
        <p14:creationId xmlns:p14="http://schemas.microsoft.com/office/powerpoint/2010/main" val="2889622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9A1EBC-59E3-B843-BB0F-A8B2F441E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600" dirty="0"/>
              <a:t>Pasos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B91D0F-01A4-A644-BE62-1D12BD34F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sz="2000" dirty="0"/>
              <a:t>Definir el </a:t>
            </a:r>
            <a:r>
              <a:rPr lang="es-ES" sz="2000" dirty="0" err="1"/>
              <a:t>custer</a:t>
            </a:r>
            <a:r>
              <a:rPr lang="es-ES" sz="2000" dirty="0"/>
              <a:t> con las maquinas virtuales que definamos</a:t>
            </a:r>
          </a:p>
          <a:p>
            <a:pPr lvl="1"/>
            <a:r>
              <a:rPr lang="es-ES" sz="1600" dirty="0"/>
              <a:t>Vamos a utilizar 1 master con 2 </a:t>
            </a:r>
            <a:r>
              <a:rPr lang="es-ES" sz="1600" dirty="0" err="1"/>
              <a:t>CPUs</a:t>
            </a:r>
            <a:r>
              <a:rPr lang="es-ES" sz="1600" dirty="0"/>
              <a:t>, y 4 máquinas esclavas (ver siguiente diapo).</a:t>
            </a:r>
          </a:p>
          <a:p>
            <a:pPr lvl="1"/>
            <a:r>
              <a:rPr lang="es-ES" sz="1600" dirty="0"/>
              <a:t>Tenemos que incluir los recursos adicionales de Anaconda y </a:t>
            </a:r>
            <a:r>
              <a:rPr lang="es-ES" sz="1600" dirty="0" err="1"/>
              <a:t>Jupyter</a:t>
            </a:r>
            <a:r>
              <a:rPr lang="es-ES" sz="1600" dirty="0"/>
              <a:t> para poder trabajar con </a:t>
            </a:r>
            <a:r>
              <a:rPr lang="es-ES" sz="1600" dirty="0" err="1"/>
              <a:t>pySpark</a:t>
            </a:r>
            <a:endParaRPr lang="es-ES" sz="1600" dirty="0"/>
          </a:p>
          <a:p>
            <a:pPr lvl="1"/>
            <a:endParaRPr lang="es-ES" sz="1600" dirty="0"/>
          </a:p>
          <a:p>
            <a:pPr lvl="1"/>
            <a:endParaRPr lang="es-ES" sz="1600" dirty="0"/>
          </a:p>
          <a:p>
            <a:r>
              <a:rPr lang="es-ES" sz="2000" dirty="0"/>
              <a:t>Para poder acceder a nuestro </a:t>
            </a:r>
            <a:r>
              <a:rPr lang="es-ES" sz="2000" dirty="0" err="1"/>
              <a:t>cluster</a:t>
            </a:r>
            <a:r>
              <a:rPr lang="es-ES" sz="2000" dirty="0"/>
              <a:t> tenemos que utilizar el Google Cloud SDK</a:t>
            </a:r>
            <a:endParaRPr lang="es-ES" sz="1600" dirty="0"/>
          </a:p>
          <a:p>
            <a:pPr lvl="1"/>
            <a:r>
              <a:rPr lang="es-ES" sz="1600" dirty="0"/>
              <a:t>https://</a:t>
            </a:r>
            <a:r>
              <a:rPr lang="es-ES" sz="1600" dirty="0" err="1"/>
              <a:t>cloud.google.com</a:t>
            </a:r>
            <a:r>
              <a:rPr lang="es-ES" sz="1600" dirty="0"/>
              <a:t>/</a:t>
            </a:r>
            <a:r>
              <a:rPr lang="es-ES" sz="1600" dirty="0" err="1"/>
              <a:t>sdk</a:t>
            </a:r>
            <a:r>
              <a:rPr lang="es-ES" sz="1600" dirty="0"/>
              <a:t>/</a:t>
            </a:r>
            <a:r>
              <a:rPr lang="es-ES" sz="1600" dirty="0" err="1"/>
              <a:t>docs</a:t>
            </a:r>
            <a:r>
              <a:rPr lang="es-ES" sz="1600" dirty="0"/>
              <a:t>/</a:t>
            </a:r>
            <a:r>
              <a:rPr lang="es-ES" sz="1600" dirty="0" err="1"/>
              <a:t>quickstarts?hl</a:t>
            </a:r>
            <a:r>
              <a:rPr lang="es-ES" sz="1600" dirty="0"/>
              <a:t>=es-419</a:t>
            </a:r>
          </a:p>
          <a:p>
            <a:endParaRPr lang="es-ES" sz="2000" dirty="0"/>
          </a:p>
          <a:p>
            <a:r>
              <a:rPr lang="es-ES" sz="2000" dirty="0"/>
              <a:t>Vamos a utilizarlo para crear un túnel SSL a través del que mandemos las peticiones de https desde nuestro navegador.</a:t>
            </a:r>
          </a:p>
          <a:p>
            <a:pPr lvl="1"/>
            <a:r>
              <a:rPr lang="es-ES" sz="1600" dirty="0">
                <a:hlinkClick r:id="rId2"/>
              </a:rPr>
              <a:t>https://cloud.google.com/solutions/connecting-securely#socks-proxy-over-ssh</a:t>
            </a:r>
            <a:endParaRPr lang="es-ES" sz="1600" dirty="0"/>
          </a:p>
          <a:p>
            <a:pPr lvl="1"/>
            <a:endParaRPr lang="es-ES" sz="1600" dirty="0"/>
          </a:p>
          <a:p>
            <a:r>
              <a:rPr lang="es-ES" sz="2000" dirty="0"/>
              <a:t>Se pueden acceder a diferentes servicios usando estos interfaces Web. </a:t>
            </a:r>
          </a:p>
          <a:p>
            <a:pPr lvl="1"/>
            <a:r>
              <a:rPr lang="es-ES" sz="1600" dirty="0" err="1"/>
              <a:t>Resource</a:t>
            </a:r>
            <a:r>
              <a:rPr lang="es-ES" sz="1600" dirty="0"/>
              <a:t> Manager: puerto 8088</a:t>
            </a:r>
          </a:p>
          <a:p>
            <a:pPr lvl="1"/>
            <a:r>
              <a:rPr lang="es-ES" sz="1600" dirty="0" err="1"/>
              <a:t>Jupyter</a:t>
            </a:r>
            <a:r>
              <a:rPr lang="es-ES" sz="1600" dirty="0"/>
              <a:t>: 8123</a:t>
            </a:r>
          </a:p>
          <a:p>
            <a:pPr lvl="1"/>
            <a:endParaRPr lang="es-ES" sz="1600" dirty="0"/>
          </a:p>
          <a:p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843708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9A1EBC-59E3-B843-BB0F-A8B2F441E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600" dirty="0"/>
              <a:t>Pasos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BDD1752-90F1-4A13-BFF3-CC4CDE3AA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806" y="1452879"/>
            <a:ext cx="4637701" cy="469455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BB942D7-AB41-4B8A-84A0-F4475CED9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7152" y="457836"/>
            <a:ext cx="4407790" cy="603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877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F78B253-A917-E94B-9D32-F72C465E3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" y="1657350"/>
            <a:ext cx="111633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0194E9F-B7D4-4844-A5E2-98A59CD58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035" y="1809750"/>
            <a:ext cx="3873500" cy="32385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DC55BEF-C711-1341-B5E1-A0D4B5287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164" y="1809750"/>
            <a:ext cx="38735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14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0BFB27F-30AD-FC45-812B-83CB3BC7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763" y="1060450"/>
            <a:ext cx="96901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984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68D1D8-A48E-FC45-8A73-91614C648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tutorial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A05FA1A5-3736-B141-B2D1-99870910C5A3}"/>
              </a:ext>
            </a:extLst>
          </p:cNvPr>
          <p:cNvSpPr/>
          <p:nvPr/>
        </p:nvSpPr>
        <p:spPr>
          <a:xfrm>
            <a:off x="838200" y="2004114"/>
            <a:ext cx="4834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https://</a:t>
            </a:r>
            <a:r>
              <a:rPr lang="es-ES" dirty="0" err="1"/>
              <a:t>www.youtube.com</a:t>
            </a:r>
            <a:r>
              <a:rPr lang="es-ES" dirty="0"/>
              <a:t>/</a:t>
            </a:r>
            <a:r>
              <a:rPr lang="es-ES" dirty="0" err="1"/>
              <a:t>watch?v</a:t>
            </a:r>
            <a:r>
              <a:rPr lang="es-ES" dirty="0"/>
              <a:t>=6DD-vBdJJxk</a:t>
            </a:r>
          </a:p>
        </p:txBody>
      </p:sp>
    </p:spTree>
    <p:extLst>
      <p:ext uri="{BB962C8B-B14F-4D97-AF65-F5344CB8AC3E}">
        <p14:creationId xmlns:p14="http://schemas.microsoft.com/office/powerpoint/2010/main" val="36692305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2439</TotalTime>
  <Words>249</Words>
  <Application>Microsoft Office PowerPoint</Application>
  <PresentationFormat>Panorámica</PresentationFormat>
  <Paragraphs>28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Pasos</vt:lpstr>
      <vt:lpstr>Pasos</vt:lpstr>
      <vt:lpstr>Presentación de PowerPoint</vt:lpstr>
      <vt:lpstr>Presentación de PowerPoint</vt:lpstr>
      <vt:lpstr>Presentación de PowerPoint</vt:lpstr>
      <vt:lpstr>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Diaz</dc:creator>
  <cp:lastModifiedBy>Daniel Ortiz</cp:lastModifiedBy>
  <cp:revision>10</cp:revision>
  <dcterms:created xsi:type="dcterms:W3CDTF">2020-03-14T16:42:52Z</dcterms:created>
  <dcterms:modified xsi:type="dcterms:W3CDTF">2021-01-09T10:40:55Z</dcterms:modified>
</cp:coreProperties>
</file>

<file path=docProps/thumbnail.jpeg>
</file>